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71" r:id="rId4"/>
    <p:sldId id="272" r:id="rId5"/>
    <p:sldId id="273" r:id="rId6"/>
    <p:sldId id="281" r:id="rId7"/>
    <p:sldId id="275" r:id="rId8"/>
    <p:sldId id="276" r:id="rId9"/>
    <p:sldId id="277" r:id="rId10"/>
    <p:sldId id="282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872" autoAdjust="0"/>
  </p:normalViewPr>
  <p:slideViewPr>
    <p:cSldViewPr snapToGrid="0" snapToObjects="1">
      <p:cViewPr varScale="1">
        <p:scale>
          <a:sx n="29" d="100"/>
          <a:sy n="29" d="100"/>
        </p:scale>
        <p:origin x="16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6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38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BD060-C1AE-B27F-A823-C8316048B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0CB87A-3F27-FDDE-DF7F-3027B7CB06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EEFC88-0832-045B-4028-D86403A20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texto tal como se presentaría a los apoderados en la reunión.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3E929-C825-A12B-5886-A1BBDFBC90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920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004B-AF11-A580-CD0C-91653E40B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32FB68-1DE6-CE76-F4FE-1B54400B1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19D43-4B00-5B9C-06F4-91C47F315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Reproducir el video antes de la reflexión individual.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98F10-E520-5820-C804-0801C2F29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585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8F8AD-F622-910E-DDC2-A61497DE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ADFBFA-0A6B-EDCE-1F34-D5B04A93D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144DC-17AC-2ED7-3348-B632B67A7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Materiales necesarios para la reflexión individual.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57FD6-51E5-02D7-BE8F-8EBAC8817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58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BAA4C-A962-52D0-B0E2-DFF177D9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84CB7-2FBF-D6B6-052A-B0621D62B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844CE-EA86-C44C-A8AC-18F34E075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Grupos de 4, lo más lejos posible entre sí, 8 minutos para compartir.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50C65-C114-47F2-14D6-D097AA4B7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00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126A-C9F3-1C53-A145-425074D69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C9CC6-04FE-9B8E-1A28-9D1306467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B3A64B-3B6B-AD7C-433C-965ECF7F3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grupo comparte brevemente qué les funciona para comunicarse con sus hijos.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21E8E-0473-8214-BD26-9B487E906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889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EF445-7D4D-B385-5692-64904CF6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39167F-0B6B-DF43-98F0-2D486F01A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F02A77-BCAC-0C5C-67C2-2454A0AF9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mensaje central que queremos que se lleven los apoderados.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B5937-477C-1586-4AB0-1F3FDD096F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301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84B0F-166D-7E26-BAE5-356D95A11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3277D-0C73-F318-1776-F9B8CC979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E229D-4EDD-EA3D-E391-CC6EE46C5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170D8-F78A-B36B-71EA-381B9A8657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11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E0452-FCEC-601D-86CE-2E71193ED7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D6E132-D816-941B-F92F-2648FB37A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BC2D8F-2735-2D22-BD75-5D9C2AB0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C9B32C-3B59-EBA7-8A39-9E20781F9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8832F-1736-83B8-2CEE-7EAD304E9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225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947C33-E1FB-1BA7-5904-87693846D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EDCFE2-DDFB-AB80-E5B9-CAD4E24BB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DCA5FC-4836-2522-6594-54B8D116F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D9E50D-2D97-5285-243E-6CC554B0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F3A518-EE01-CC70-4455-912C464C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035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C27CD-4AA8-1424-D0F0-9F714041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84C050-2443-D5A0-EAD9-8D7D27A25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AFAE6C-B82C-2E38-80DB-C910E1619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631874-B1B5-E167-FBA7-980A085F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56B0F-8D2D-7DC8-7FA3-13EF32F85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132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8A83E-4E11-5369-1E56-630DD38BF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55E420-DF11-F6F0-A9CD-5562B9F3A4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F5AF53-80D2-E588-1C36-83A35886B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7C90A6-7661-CF38-7676-35392503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2CC786-5D43-3BA2-158C-29E61DA82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AE9B46-0413-213A-2BE6-D2B9187A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029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A47C3E-3A2B-7B46-6B20-C06A8AAED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02B586-CB1C-EB52-4C8E-F93F528D8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7A3236-040E-7491-7E9B-4F4AF68D5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9ACB0E3-063F-500A-255F-0FF3FBE3D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DEB152-1A44-BB7B-EF89-E74535354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43DE01-2F80-9E5B-DB2B-B570A8293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01DEE9F-5CC0-ED64-6453-E8337151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8A1A05-F22E-2071-B8BD-A995047C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645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A75A2-24BC-220D-C00E-AC8583CE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C9BFE3-9DB5-4A57-C524-1A4B363A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AC1632-2BE8-5310-E5AD-73C453C2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E5AD07-25AE-3F85-D02C-DC5C9E9B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895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B0DD5C-604C-22FB-98C8-E03BC7EA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9919F8-1C05-28E6-2D48-D0D2CF718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535AEA-91D7-6834-9CD4-F7E3E5E0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81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08727-A23B-EB86-100C-A5AF45769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D4E97A-8869-6477-C7CC-3ADDED9BC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3F89E-A53B-32C8-84AF-C63D5BA2B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37A1F-3647-AA73-8CD4-7BDE3923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A280A5-B5BC-8AB8-A763-5C07ACFE8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41B289-A433-0B65-8343-236F9170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705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03C3A-618F-DAC2-4C41-55C32A446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CC0E0AD-6441-458C-FD7E-006FF7020A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7DBC7D-837E-5562-BD25-E1C74E9E8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8010FC-AB8E-7660-021C-BDE69A8C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9B18F8-0AFF-FEBC-1D77-334023A7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DC9785-8FAF-6221-3C4E-0FB3A7D9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616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2A887-5379-6220-3B87-227C11F2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461CA6-FF74-9D32-14F2-E94D25EC8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4E6718-4CB3-3E97-BE85-17E08F5B3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D2B1E2-D929-030C-FA70-C6BFA5530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BA6139-F0F1-ACAE-A20F-69B3E2FB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3349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4B2906-4892-8C39-3792-59035D4A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DB1153-13D9-8C73-37FB-458B35269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15593-C4E0-14B9-85B6-C914E5923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14836-5B36-3A47-9EF7-DADF3A69B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74B9F9-C00D-7FE8-330A-90855159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988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3049CE-A2B2-1750-7DBE-94B9AB936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5DD543-3611-9A82-4A12-B88CA9042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803C1E-85E3-98C4-610F-2F8D7B596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46D2C2-06D5-48F3-ADB4-084870BF9DCE}" type="datetimeFigureOut">
              <a:rPr lang="es-CL" smtClean="0"/>
              <a:t>27-08-2026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0F345A-1CBC-9944-6DFA-662A299E0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DBBA83-07A6-2F90-1AF4-F87EE0F7E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BDB9B7-4B4E-481F-9F61-26C49974121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777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y4zFttyy2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47631" y="6321326"/>
            <a:ext cx="17812012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PPT de </a:t>
            </a:r>
            <a:r>
              <a:rPr lang="en-US" sz="1800" b="1" kern="0" spc="144" dirty="0" err="1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apoyo</a:t>
            </a:r>
            <a:endParaRPr lang="en-US" sz="1800" dirty="0">
              <a:solidFill>
                <a:srgbClr val="E645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1047631" y="6812816"/>
            <a:ext cx="13244513" cy="20494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7193"/>
              </a:lnSpc>
              <a:buNone/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hablar con nuestros hijos adolescentes para que quieran escuchar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Imagen 9" descr="Fundación Sembrando un Sueño - Inicio | Fundación Sembrando un Sueño">
            <a:extLst>
              <a:ext uri="{FF2B5EF4-FFF2-40B4-BE49-F238E27FC236}">
                <a16:creationId xmlns:a16="http://schemas.microsoft.com/office/drawing/2014/main" id="{7DB3BD40-BF20-4107-A08E-FC68CB415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872" y="989981"/>
            <a:ext cx="3520322" cy="23478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CB87F2-7027-8431-7658-8F726E610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194" y="1228493"/>
            <a:ext cx="5787377" cy="19291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01B824-573B-7FC4-FE63-CF722D058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186AFCF9-CD7C-C836-CB34-5F21E5280B16}"/>
              </a:ext>
            </a:extLst>
          </p:cNvPr>
          <p:cNvSpPr/>
          <p:nvPr/>
        </p:nvSpPr>
        <p:spPr>
          <a:xfrm>
            <a:off x="1047631" y="1478387"/>
            <a:ext cx="16166943" cy="71620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Gracias por venir a esta reunión.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Además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de hablar de notas y actividades del colegio, los invito a reflexionar sobre la comunicación con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nuestros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hijos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adolescentes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¿Cómo hablamos con nuestros hijos sobre su futuro? No siempre es fácil.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E645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Vamos a ver un video corto y después vamos a conversar.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50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B71E67-AF10-E2AD-4D80-C72376D1E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484FB4D-14F8-2686-41E4-F649A62F6BEE}"/>
              </a:ext>
            </a:extLst>
          </p:cNvPr>
          <p:cNvSpPr/>
          <p:nvPr/>
        </p:nvSpPr>
        <p:spPr>
          <a:xfrm>
            <a:off x="1895771" y="1311964"/>
            <a:ext cx="13601522" cy="6904383"/>
          </a:xfrm>
          <a:prstGeom prst="roundRect">
            <a:avLst>
              <a:gd name="adj" fmla="val 7234"/>
            </a:avLst>
          </a:prstGeom>
          <a:solidFill>
            <a:srgbClr val="FFFFFF"/>
          </a:solidFill>
          <a:ln/>
          <a:effectLst>
            <a:outerShdw blurRad="19050" dist="9525" dir="5400000" algn="bl" rotWithShape="0">
              <a:srgbClr val="1A1A1A">
                <a:alpha val="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68AFA16-7600-15BF-2CF7-BE28C2591357}"/>
              </a:ext>
            </a:extLst>
          </p:cNvPr>
          <p:cNvSpPr/>
          <p:nvPr/>
        </p:nvSpPr>
        <p:spPr>
          <a:xfrm>
            <a:off x="2160755" y="4225811"/>
            <a:ext cx="13620685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144" normalizeH="0" baseline="0" noProof="0" dirty="0">
                <a:ln>
                  <a:noFill/>
                </a:ln>
                <a:solidFill>
                  <a:srgbClr val="FF4C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VIDEO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hlinkClick r:id="rId3"/>
            <a:extLst>
              <a:ext uri="{FF2B5EF4-FFF2-40B4-BE49-F238E27FC236}">
                <a16:creationId xmlns:a16="http://schemas.microsoft.com/office/drawing/2014/main" id="{BA12D849-4602-CD2F-D174-2510EB64D421}"/>
              </a:ext>
            </a:extLst>
          </p:cNvPr>
          <p:cNvSpPr/>
          <p:nvPr/>
        </p:nvSpPr>
        <p:spPr>
          <a:xfrm>
            <a:off x="2160755" y="4513571"/>
            <a:ext cx="1362068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E645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https://www.youtube.com/watch?v=Ey4zFttyy2M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70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797F8A-E4B0-8441-3725-A04476B1C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B9389F5-C2B8-65DF-54F0-009D7B08A35A}"/>
              </a:ext>
            </a:extLst>
          </p:cNvPr>
          <p:cNvSpPr/>
          <p:nvPr/>
        </p:nvSpPr>
        <p:spPr>
          <a:xfrm>
            <a:off x="1047631" y="1443930"/>
            <a:ext cx="1362068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Toma un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lápiz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y un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papel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50FC36-1CF6-8E23-7CA1-57FEA4F3F70A}"/>
              </a:ext>
            </a:extLst>
          </p:cNvPr>
          <p:cNvSpPr/>
          <p:nvPr/>
        </p:nvSpPr>
        <p:spPr>
          <a:xfrm>
            <a:off x="3887272" y="5713036"/>
            <a:ext cx="2365492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B1E6C25-1C32-93BE-FE79-4606DA67007E}"/>
              </a:ext>
            </a:extLst>
          </p:cNvPr>
          <p:cNvSpPr/>
          <p:nvPr/>
        </p:nvSpPr>
        <p:spPr>
          <a:xfrm>
            <a:off x="12021324" y="5713036"/>
            <a:ext cx="2869198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 descr="LÁPIZ PASTA BPT-P 1.0 AZUL PILOT">
            <a:extLst>
              <a:ext uri="{FF2B5EF4-FFF2-40B4-BE49-F238E27FC236}">
                <a16:creationId xmlns:a16="http://schemas.microsoft.com/office/drawing/2014/main" id="{20B43C57-3907-F45C-2A88-92C11D872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952" y="3128070"/>
            <a:ext cx="5715000" cy="5715000"/>
          </a:xfrm>
          <a:prstGeom prst="rect">
            <a:avLst/>
          </a:prstGeom>
        </p:spPr>
      </p:pic>
      <p:pic>
        <p:nvPicPr>
          <p:cNvPr id="9" name="Imagen 8" descr="Notas adhesivas imagen PNG transparente - StickPNG">
            <a:extLst>
              <a:ext uri="{FF2B5EF4-FFF2-40B4-BE49-F238E27FC236}">
                <a16:creationId xmlns:a16="http://schemas.microsoft.com/office/drawing/2014/main" id="{FB2A5FF5-5E55-A112-B5ED-D98B80885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295" y="3804073"/>
            <a:ext cx="5204092" cy="520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9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6952-AB6F-BFB0-F80E-AFCD027B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129E56-9BE3-2626-766B-A79EE2206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901147"/>
            <a:ext cx="15773400" cy="8976018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900"/>
              </a:spcAft>
              <a:buNone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Reflexionemos en silencio unos minutos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Elija una de las siguientes preguntas:</a:t>
            </a:r>
          </a:p>
          <a:p>
            <a:pPr marL="1614488" indent="-771525">
              <a:spcAft>
                <a:spcPts val="900"/>
              </a:spcAft>
              <a:buFont typeface="+mj-lt"/>
              <a:buAutoNum type="alphaUcPeriod"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¿Qué tipo de conversaciones sobre futuro tengo con mi hijo o hija?</a:t>
            </a:r>
          </a:p>
          <a:p>
            <a:pPr marL="1614488" indent="-771525">
              <a:spcAft>
                <a:spcPts val="900"/>
              </a:spcAft>
              <a:buFont typeface="+mj-lt"/>
              <a:buAutoNum type="alphaUcPeriod"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¿Hablamos del futuro con mi hijo/a? ¿Con qué frecuencia?</a:t>
            </a:r>
          </a:p>
          <a:p>
            <a:pPr marL="1614488" indent="-771525">
              <a:spcAft>
                <a:spcPts val="900"/>
              </a:spcAft>
              <a:buFont typeface="+mj-lt"/>
              <a:buAutoNum type="alphaUcPeriod"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¿Qué funciona cuando hablo con él o ella? ¿Qué no funciona? </a:t>
            </a:r>
          </a:p>
          <a:p>
            <a:pPr marL="1614488" indent="-771525">
              <a:spcAft>
                <a:spcPts val="900"/>
              </a:spcAft>
              <a:buFont typeface="+mj-lt"/>
              <a:buAutoNum type="alphaUcPeriod"/>
            </a:pPr>
            <a:r>
              <a:rPr lang="es-E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¿Hay algo que me gustaría poder decirle sobre su futuro y que todavía no he encontrado cómo decirlo?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s-ES" sz="4800" dirty="0">
                <a:solidFill>
                  <a:srgbClr val="E64500"/>
                </a:solidFill>
              </a:rPr>
              <a:t>3. Elija solo una de las preguntas anteriores y anote su respuesta en la hoja. </a:t>
            </a:r>
          </a:p>
        </p:txBody>
      </p:sp>
    </p:spTree>
    <p:extLst>
      <p:ext uri="{BB962C8B-B14F-4D97-AF65-F5344CB8AC3E}">
        <p14:creationId xmlns:p14="http://schemas.microsoft.com/office/powerpoint/2010/main" val="161788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8862F-7C70-B826-7110-CBD42E4CA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4DC38605-6E81-A541-2E5E-913CBF116E56}"/>
              </a:ext>
            </a:extLst>
          </p:cNvPr>
          <p:cNvSpPr/>
          <p:nvPr/>
        </p:nvSpPr>
        <p:spPr>
          <a:xfrm>
            <a:off x="1296864" y="1939207"/>
            <a:ext cx="16209257" cy="69264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Nos reunimos en grupos de a 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Cada grupo debe estar lo más lejos posible de los otros grupos. Podemos mover las sillas y bancos.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 el grupo cada uno cuenta la pregunta que eligió y que respondió.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E645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Tenemos 8 minutos para compartir.</a:t>
            </a:r>
          </a:p>
        </p:txBody>
      </p:sp>
    </p:spTree>
    <p:extLst>
      <p:ext uri="{BB962C8B-B14F-4D97-AF65-F5344CB8AC3E}">
        <p14:creationId xmlns:p14="http://schemas.microsoft.com/office/powerpoint/2010/main" val="61163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C6F11-E79F-C851-D6AF-E5536FA5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22E1FCC4-6A3E-C6A6-8414-698D02B38CC6}"/>
              </a:ext>
            </a:extLst>
          </p:cNvPr>
          <p:cNvSpPr/>
          <p:nvPr/>
        </p:nvSpPr>
        <p:spPr>
          <a:xfrm>
            <a:off x="1193405" y="2651784"/>
            <a:ext cx="15742873" cy="39345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Invitamos a cada grupo a contar, brevemente, qué cosas </a:t>
            </a:r>
            <a:r>
              <a:rPr kumimoji="0" 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E645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sí les funcionan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para comunicarse con sus hijos.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23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A2345-2163-B832-891F-0E066A275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838F5F8-66F8-C230-3CB7-3FC4026AF6E2}"/>
              </a:ext>
            </a:extLst>
          </p:cNvPr>
          <p:cNvSpPr/>
          <p:nvPr/>
        </p:nvSpPr>
        <p:spPr>
          <a:xfrm>
            <a:off x="952440" y="380940"/>
            <a:ext cx="838260" cy="15620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92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F6F3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20CACE3-A471-EFB6-D213-399A33D213E0}"/>
              </a:ext>
            </a:extLst>
          </p:cNvPr>
          <p:cNvSpPr/>
          <p:nvPr/>
        </p:nvSpPr>
        <p:spPr>
          <a:xfrm>
            <a:off x="1325927" y="3109172"/>
            <a:ext cx="14225526" cy="46211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49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Los adolescentes no necesitan que tengamos todas las respuestas sobre su futuro. Lo que más necesitan es que les preguntemos, que los escuchemos y que sepan que, pase lo que pase, estamos de su lado.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003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8BBAD-E7C8-7320-586E-71EA796C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3AD61F0-062E-1F5C-E546-EA0381EAD2AA}"/>
              </a:ext>
            </a:extLst>
          </p:cNvPr>
          <p:cNvSpPr/>
          <p:nvPr/>
        </p:nvSpPr>
        <p:spPr>
          <a:xfrm>
            <a:off x="1047631" y="6321326"/>
            <a:ext cx="17812012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PPT de </a:t>
            </a:r>
            <a:r>
              <a:rPr lang="en-US" sz="1800" b="1" kern="0" spc="144" dirty="0" err="1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apoyo</a:t>
            </a:r>
            <a:endParaRPr lang="en-US" sz="1800" dirty="0">
              <a:solidFill>
                <a:srgbClr val="E64500"/>
              </a:solidFill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D8615FC-ABD8-80EE-19D3-ECB62AFD5B05}"/>
              </a:ext>
            </a:extLst>
          </p:cNvPr>
          <p:cNvSpPr/>
          <p:nvPr/>
        </p:nvSpPr>
        <p:spPr>
          <a:xfrm>
            <a:off x="1047631" y="6812816"/>
            <a:ext cx="13244513" cy="20494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7193"/>
              </a:lnSpc>
              <a:buNone/>
            </a:pPr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hablar con nuestros hijos adolescentes para que quieran escuchar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Imagen 9" descr="Fundación Sembrando un Sueño - Inicio | Fundación Sembrando un Sueño">
            <a:extLst>
              <a:ext uri="{FF2B5EF4-FFF2-40B4-BE49-F238E27FC236}">
                <a16:creationId xmlns:a16="http://schemas.microsoft.com/office/drawing/2014/main" id="{3D586FB3-29ED-829C-6DBB-95582B8EA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872" y="989981"/>
            <a:ext cx="3520322" cy="23478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8B8428-0079-B934-DEB0-B67C12170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194" y="1228493"/>
            <a:ext cx="5787377" cy="192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8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386</Words>
  <Application>Microsoft Office PowerPoint</Application>
  <PresentationFormat>Personalizado</PresentationFormat>
  <Paragraphs>39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Alejandro Diaz</cp:lastModifiedBy>
  <cp:revision>12</cp:revision>
  <dcterms:created xsi:type="dcterms:W3CDTF">2026-08-18T17:26:46Z</dcterms:created>
  <dcterms:modified xsi:type="dcterms:W3CDTF">2026-08-27T17:19:59Z</dcterms:modified>
</cp:coreProperties>
</file>